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84"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Dental Safety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450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295402" y="2504209"/>
            <a:ext cx="2569117" cy="1843665"/>
          </a:xfrm>
          <a:prstGeom prst="rect">
            <a:avLst/>
          </a:prstGeom>
        </p:spPr>
      </p:pic>
      <p:pic>
        <p:nvPicPr>
          <p:cNvPr id="5" name="Picture 4"/>
          <p:cNvPicPr>
            <a:picLocks noChangeAspect="1"/>
          </p:cNvPicPr>
          <p:nvPr/>
        </p:nvPicPr>
        <p:blipFill>
          <a:blip r:embed="rId3"/>
          <a:stretch>
            <a:fillRect/>
          </a:stretch>
        </p:blipFill>
        <p:spPr>
          <a:xfrm>
            <a:off x="4710546" y="2577522"/>
            <a:ext cx="2448791" cy="1836593"/>
          </a:xfrm>
          <a:prstGeom prst="rect">
            <a:avLst/>
          </a:prstGeom>
        </p:spPr>
      </p:pic>
      <p:pic>
        <p:nvPicPr>
          <p:cNvPr id="6" name="Picture 5"/>
          <p:cNvPicPr>
            <a:picLocks noChangeAspect="1"/>
          </p:cNvPicPr>
          <p:nvPr/>
        </p:nvPicPr>
        <p:blipFill>
          <a:blip r:embed="rId4"/>
          <a:stretch>
            <a:fillRect/>
          </a:stretch>
        </p:blipFill>
        <p:spPr>
          <a:xfrm>
            <a:off x="8707149" y="2680854"/>
            <a:ext cx="1781175" cy="1962150"/>
          </a:xfrm>
          <a:prstGeom prst="rect">
            <a:avLst/>
          </a:prstGeom>
        </p:spPr>
      </p:pic>
    </p:spTree>
    <p:extLst>
      <p:ext uri="{BB962C8B-B14F-4D97-AF65-F5344CB8AC3E}">
        <p14:creationId xmlns:p14="http://schemas.microsoft.com/office/powerpoint/2010/main" val="294069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Modes of disease transmission</a:t>
            </a:r>
          </a:p>
        </p:txBody>
      </p:sp>
      <p:sp>
        <p:nvSpPr>
          <p:cNvPr id="3" name="Content Placeholder 2"/>
          <p:cNvSpPr>
            <a:spLocks noGrp="1"/>
          </p:cNvSpPr>
          <p:nvPr>
            <p:ph idx="1"/>
          </p:nvPr>
        </p:nvSpPr>
        <p:spPr/>
        <p:txBody>
          <a:bodyPr/>
          <a:lstStyle/>
          <a:p>
            <a:r>
              <a:rPr lang="en-US" dirty="0"/>
              <a:t>Infectious disease- one that is communicable or contagious( spread from one host to the next)</a:t>
            </a:r>
          </a:p>
        </p:txBody>
      </p:sp>
    </p:spTree>
    <p:extLst>
      <p:ext uri="{BB962C8B-B14F-4D97-AF65-F5344CB8AC3E}">
        <p14:creationId xmlns:p14="http://schemas.microsoft.com/office/powerpoint/2010/main" val="228158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transmission</a:t>
            </a:r>
          </a:p>
        </p:txBody>
      </p:sp>
      <p:sp>
        <p:nvSpPr>
          <p:cNvPr id="3" name="Content Placeholder 2"/>
          <p:cNvSpPr>
            <a:spLocks noGrp="1"/>
          </p:cNvSpPr>
          <p:nvPr>
            <p:ph idx="1"/>
          </p:nvPr>
        </p:nvSpPr>
        <p:spPr/>
        <p:txBody>
          <a:bodyPr/>
          <a:lstStyle/>
          <a:p>
            <a:r>
              <a:rPr lang="en-US" dirty="0"/>
              <a:t>Person to person contact- droplets from sneezing or coughing, unprotected contact with an infection.</a:t>
            </a:r>
          </a:p>
        </p:txBody>
      </p:sp>
      <p:pic>
        <p:nvPicPr>
          <p:cNvPr id="4" name="Picture 3"/>
          <p:cNvPicPr>
            <a:picLocks noChangeAspect="1"/>
          </p:cNvPicPr>
          <p:nvPr/>
        </p:nvPicPr>
        <p:blipFill>
          <a:blip r:embed="rId2"/>
          <a:stretch>
            <a:fillRect/>
          </a:stretch>
        </p:blipFill>
        <p:spPr>
          <a:xfrm>
            <a:off x="6859732" y="3937203"/>
            <a:ext cx="3583132" cy="2209598"/>
          </a:xfrm>
          <a:prstGeom prst="rect">
            <a:avLst/>
          </a:prstGeom>
        </p:spPr>
      </p:pic>
    </p:spTree>
    <p:extLst>
      <p:ext uri="{BB962C8B-B14F-4D97-AF65-F5344CB8AC3E}">
        <p14:creationId xmlns:p14="http://schemas.microsoft.com/office/powerpoint/2010/main" val="83693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trans.</a:t>
            </a:r>
          </a:p>
        </p:txBody>
      </p:sp>
      <p:sp>
        <p:nvSpPr>
          <p:cNvPr id="3" name="Content Placeholder 2"/>
          <p:cNvSpPr>
            <a:spLocks noGrp="1"/>
          </p:cNvSpPr>
          <p:nvPr>
            <p:ph idx="1"/>
          </p:nvPr>
        </p:nvSpPr>
        <p:spPr/>
        <p:txBody>
          <a:bodyPr/>
          <a:lstStyle/>
          <a:p>
            <a:r>
              <a:rPr lang="en-US" dirty="0"/>
              <a:t>When microorganisms first are transmitted to an object , then someone touches that object or surface.</a:t>
            </a:r>
          </a:p>
        </p:txBody>
      </p:sp>
    </p:spTree>
    <p:extLst>
      <p:ext uri="{BB962C8B-B14F-4D97-AF65-F5344CB8AC3E}">
        <p14:creationId xmlns:p14="http://schemas.microsoft.com/office/powerpoint/2010/main" val="208529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Airborne Trans.</a:t>
            </a:r>
            <a:br>
              <a:rPr lang="en-US" dirty="0"/>
            </a:br>
            <a:endParaRPr lang="en-US" dirty="0"/>
          </a:p>
        </p:txBody>
      </p:sp>
      <p:sp>
        <p:nvSpPr>
          <p:cNvPr id="3" name="Content Placeholder 2"/>
          <p:cNvSpPr>
            <a:spLocks noGrp="1"/>
          </p:cNvSpPr>
          <p:nvPr>
            <p:ph idx="1"/>
          </p:nvPr>
        </p:nvSpPr>
        <p:spPr/>
        <p:txBody>
          <a:bodyPr/>
          <a:lstStyle/>
          <a:p>
            <a:r>
              <a:rPr lang="en-US" dirty="0"/>
              <a:t>AKA droplet infection- spread of disease through droplets of moisture that contain bacteria or viruses.</a:t>
            </a:r>
          </a:p>
        </p:txBody>
      </p:sp>
    </p:spTree>
    <p:extLst>
      <p:ext uri="{BB962C8B-B14F-4D97-AF65-F5344CB8AC3E}">
        <p14:creationId xmlns:p14="http://schemas.microsoft.com/office/powerpoint/2010/main" val="273969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Aerosol, Spray, Spatter(size of the droplet)</a:t>
            </a:r>
          </a:p>
        </p:txBody>
      </p:sp>
      <p:sp>
        <p:nvSpPr>
          <p:cNvPr id="3" name="Content Placeholder 2"/>
          <p:cNvSpPr>
            <a:spLocks noGrp="1"/>
          </p:cNvSpPr>
          <p:nvPr>
            <p:ph idx="1"/>
          </p:nvPr>
        </p:nvSpPr>
        <p:spPr/>
        <p:txBody>
          <a:bodyPr/>
          <a:lstStyle/>
          <a:p>
            <a:r>
              <a:rPr lang="en-US" dirty="0"/>
              <a:t>Can contain blood, saliva, and nasopharyngeal secretions</a:t>
            </a:r>
          </a:p>
        </p:txBody>
      </p:sp>
    </p:spTree>
    <p:extLst>
      <p:ext uri="{BB962C8B-B14F-4D97-AF65-F5344CB8AC3E}">
        <p14:creationId xmlns:p14="http://schemas.microsoft.com/office/powerpoint/2010/main" val="356968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Parenteral</a:t>
            </a:r>
          </a:p>
        </p:txBody>
      </p:sp>
      <p:sp>
        <p:nvSpPr>
          <p:cNvPr id="3" name="Content Placeholder 2"/>
          <p:cNvSpPr>
            <a:spLocks noGrp="1"/>
          </p:cNvSpPr>
          <p:nvPr>
            <p:ph idx="1"/>
          </p:nvPr>
        </p:nvSpPr>
        <p:spPr/>
        <p:txBody>
          <a:bodyPr/>
          <a:lstStyle/>
          <a:p>
            <a:r>
              <a:rPr lang="en-US" dirty="0"/>
              <a:t>Through the skin, as with cuts or punctures.</a:t>
            </a:r>
          </a:p>
        </p:txBody>
      </p:sp>
    </p:spTree>
    <p:extLst>
      <p:ext uri="{BB962C8B-B14F-4D97-AF65-F5344CB8AC3E}">
        <p14:creationId xmlns:p14="http://schemas.microsoft.com/office/powerpoint/2010/main" val="85897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Bloodborne</a:t>
            </a:r>
            <a:r>
              <a:rPr lang="en-US" dirty="0"/>
              <a:t> Transmission</a:t>
            </a:r>
          </a:p>
        </p:txBody>
      </p:sp>
      <p:sp>
        <p:nvSpPr>
          <p:cNvPr id="3" name="Content Placeholder 2"/>
          <p:cNvSpPr>
            <a:spLocks noGrp="1"/>
          </p:cNvSpPr>
          <p:nvPr>
            <p:ph idx="1"/>
          </p:nvPr>
        </p:nvSpPr>
        <p:spPr/>
        <p:txBody>
          <a:bodyPr/>
          <a:lstStyle/>
          <a:p>
            <a:r>
              <a:rPr lang="en-US" dirty="0"/>
              <a:t>Through direct and indirect contact with blood and other body fluids. Especially Saliva</a:t>
            </a:r>
          </a:p>
        </p:txBody>
      </p:sp>
    </p:spTree>
    <p:extLst>
      <p:ext uri="{BB962C8B-B14F-4D97-AF65-F5344CB8AC3E}">
        <p14:creationId xmlns:p14="http://schemas.microsoft.com/office/powerpoint/2010/main" val="116960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and Water Trans</a:t>
            </a:r>
          </a:p>
        </p:txBody>
      </p:sp>
      <p:sp>
        <p:nvSpPr>
          <p:cNvPr id="3" name="Content Placeholder 2"/>
          <p:cNvSpPr>
            <a:spLocks noGrp="1"/>
          </p:cNvSpPr>
          <p:nvPr>
            <p:ph idx="1"/>
          </p:nvPr>
        </p:nvSpPr>
        <p:spPr/>
        <p:txBody>
          <a:bodyPr/>
          <a:lstStyle/>
          <a:p>
            <a:r>
              <a:rPr lang="en-US" dirty="0"/>
              <a:t>Contaminated food or drinking water. Undercooked food or not refrigerated and or water containing human or animal fecal matter.  </a:t>
            </a:r>
          </a:p>
        </p:txBody>
      </p:sp>
    </p:spTree>
    <p:extLst>
      <p:ext uri="{BB962C8B-B14F-4D97-AF65-F5344CB8AC3E}">
        <p14:creationId xmlns:p14="http://schemas.microsoft.com/office/powerpoint/2010/main" val="24757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Fecal -Oral</a:t>
            </a:r>
          </a:p>
        </p:txBody>
      </p:sp>
      <p:sp>
        <p:nvSpPr>
          <p:cNvPr id="3" name="Content Placeholder 2"/>
          <p:cNvSpPr>
            <a:spLocks noGrp="1"/>
          </p:cNvSpPr>
          <p:nvPr>
            <p:ph idx="1"/>
          </p:nvPr>
        </p:nvSpPr>
        <p:spPr/>
        <p:txBody>
          <a:bodyPr/>
          <a:lstStyle/>
          <a:p>
            <a:r>
              <a:rPr lang="en-US" dirty="0"/>
              <a:t>Handwashing can prevent this. </a:t>
            </a:r>
          </a:p>
        </p:txBody>
      </p:sp>
    </p:spTree>
    <p:extLst>
      <p:ext uri="{BB962C8B-B14F-4D97-AF65-F5344CB8AC3E}">
        <p14:creationId xmlns:p14="http://schemas.microsoft.com/office/powerpoint/2010/main" val="40056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of infection</a:t>
            </a:r>
          </a:p>
        </p:txBody>
      </p:sp>
      <p:pic>
        <p:nvPicPr>
          <p:cNvPr id="4" name="Content Placeholder 3"/>
          <p:cNvPicPr>
            <a:picLocks noGrp="1" noChangeAspect="1"/>
          </p:cNvPicPr>
          <p:nvPr>
            <p:ph idx="1"/>
          </p:nvPr>
        </p:nvPicPr>
        <p:blipFill>
          <a:blip r:embed="rId2"/>
          <a:stretch>
            <a:fillRect/>
          </a:stretch>
        </p:blipFill>
        <p:spPr>
          <a:xfrm>
            <a:off x="3655868" y="2088228"/>
            <a:ext cx="5280314" cy="3861722"/>
          </a:xfrm>
          <a:prstGeom prst="rect">
            <a:avLst/>
          </a:prstGeom>
        </p:spPr>
      </p:pic>
    </p:spTree>
    <p:extLst>
      <p:ext uri="{BB962C8B-B14F-4D97-AF65-F5344CB8AC3E}">
        <p14:creationId xmlns:p14="http://schemas.microsoft.com/office/powerpoint/2010/main" val="82056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a:t>
            </a:r>
          </a:p>
        </p:txBody>
      </p:sp>
      <p:sp>
        <p:nvSpPr>
          <p:cNvPr id="3" name="Content Placeholder 2"/>
          <p:cNvSpPr>
            <a:spLocks noGrp="1"/>
          </p:cNvSpPr>
          <p:nvPr>
            <p:ph idx="1"/>
          </p:nvPr>
        </p:nvSpPr>
        <p:spPr/>
        <p:txBody>
          <a:bodyPr/>
          <a:lstStyle/>
          <a:p>
            <a:r>
              <a:rPr lang="en-US" dirty="0"/>
              <a:t>Immunity allows the body to resist disease and prevents foreign bodies from causing infection</a:t>
            </a:r>
          </a:p>
        </p:txBody>
      </p:sp>
    </p:spTree>
    <p:extLst>
      <p:ext uri="{BB962C8B-B14F-4D97-AF65-F5344CB8AC3E}">
        <p14:creationId xmlns:p14="http://schemas.microsoft.com/office/powerpoint/2010/main" val="130538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Transmission in the Dental Office</a:t>
            </a:r>
          </a:p>
        </p:txBody>
      </p:sp>
      <p:sp>
        <p:nvSpPr>
          <p:cNvPr id="3" name="Content Placeholder 2"/>
          <p:cNvSpPr>
            <a:spLocks noGrp="1"/>
          </p:cNvSpPr>
          <p:nvPr>
            <p:ph idx="1"/>
          </p:nvPr>
        </p:nvSpPr>
        <p:spPr/>
        <p:txBody>
          <a:bodyPr/>
          <a:lstStyle/>
          <a:p>
            <a:r>
              <a:rPr lang="en-US" dirty="0"/>
              <a:t>Patient to dental team</a:t>
            </a:r>
          </a:p>
          <a:p>
            <a:r>
              <a:rPr lang="en-US" dirty="0"/>
              <a:t>Dental team to patient</a:t>
            </a:r>
          </a:p>
          <a:p>
            <a:r>
              <a:rPr lang="en-US" dirty="0"/>
              <a:t>Patient to Patient</a:t>
            </a:r>
          </a:p>
          <a:p>
            <a:r>
              <a:rPr lang="en-US" dirty="0"/>
              <a:t>Dental office to community</a:t>
            </a:r>
          </a:p>
          <a:p>
            <a:r>
              <a:rPr lang="en-US" dirty="0"/>
              <a:t>Community to Dental Office</a:t>
            </a:r>
          </a:p>
        </p:txBody>
      </p:sp>
    </p:spTree>
    <p:extLst>
      <p:ext uri="{BB962C8B-B14F-4D97-AF65-F5344CB8AC3E}">
        <p14:creationId xmlns:p14="http://schemas.microsoft.com/office/powerpoint/2010/main" val="57095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and Universal Precaution</a:t>
            </a:r>
          </a:p>
        </p:txBody>
      </p:sp>
      <p:sp>
        <p:nvSpPr>
          <p:cNvPr id="3" name="Content Placeholder 2"/>
          <p:cNvSpPr>
            <a:spLocks noGrp="1"/>
          </p:cNvSpPr>
          <p:nvPr>
            <p:ph idx="1"/>
          </p:nvPr>
        </p:nvSpPr>
        <p:spPr/>
        <p:txBody>
          <a:bodyPr/>
          <a:lstStyle/>
          <a:p>
            <a:r>
              <a:rPr lang="en-US" dirty="0"/>
              <a:t>Same thing except the CDC named it Standard as a way of saying it should be the standard way of care.</a:t>
            </a:r>
          </a:p>
        </p:txBody>
      </p:sp>
    </p:spTree>
    <p:extLst>
      <p:ext uri="{BB962C8B-B14F-4D97-AF65-F5344CB8AC3E}">
        <p14:creationId xmlns:p14="http://schemas.microsoft.com/office/powerpoint/2010/main" val="168268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Occupational Exposure</a:t>
            </a:r>
          </a:p>
        </p:txBody>
      </p:sp>
      <p:sp>
        <p:nvSpPr>
          <p:cNvPr id="3" name="Content Placeholder 2"/>
          <p:cNvSpPr>
            <a:spLocks noGrp="1"/>
          </p:cNvSpPr>
          <p:nvPr>
            <p:ph idx="1"/>
          </p:nvPr>
        </p:nvSpPr>
        <p:spPr/>
        <p:txBody>
          <a:bodyPr/>
          <a:lstStyle/>
          <a:p>
            <a:r>
              <a:rPr lang="en-US" dirty="0"/>
              <a:t>Table 19-1 on page 289 (Draw this chart)</a:t>
            </a:r>
          </a:p>
          <a:p>
            <a:r>
              <a:rPr lang="en-US" dirty="0"/>
              <a:t>The BBP standard requires all dentist/employers to offer the HBV vaccination to all employees whose jobs include category I and II tasks</a:t>
            </a:r>
          </a:p>
        </p:txBody>
      </p:sp>
    </p:spTree>
    <p:extLst>
      <p:ext uri="{BB962C8B-B14F-4D97-AF65-F5344CB8AC3E}">
        <p14:creationId xmlns:p14="http://schemas.microsoft.com/office/powerpoint/2010/main" val="44961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Sharps containers</a:t>
            </a:r>
          </a:p>
        </p:txBody>
      </p:sp>
      <p:pic>
        <p:nvPicPr>
          <p:cNvPr id="4" name="Content Placeholder 3"/>
          <p:cNvPicPr>
            <a:picLocks noGrp="1" noChangeAspect="1"/>
          </p:cNvPicPr>
          <p:nvPr>
            <p:ph idx="1"/>
          </p:nvPr>
        </p:nvPicPr>
        <p:blipFill>
          <a:blip r:embed="rId2"/>
          <a:stretch>
            <a:fillRect/>
          </a:stretch>
        </p:blipFill>
        <p:spPr>
          <a:xfrm>
            <a:off x="4816619" y="2893292"/>
            <a:ext cx="2799918" cy="2799918"/>
          </a:xfrm>
          <a:prstGeom prst="rect">
            <a:avLst/>
          </a:prstGeom>
        </p:spPr>
      </p:pic>
    </p:spTree>
    <p:extLst>
      <p:ext uri="{BB962C8B-B14F-4D97-AF65-F5344CB8AC3E}">
        <p14:creationId xmlns:p14="http://schemas.microsoft.com/office/powerpoint/2010/main" val="380842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Handwashing</a:t>
            </a:r>
          </a:p>
        </p:txBody>
      </p:sp>
      <p:sp>
        <p:nvSpPr>
          <p:cNvPr id="3" name="Content Placeholder 2"/>
          <p:cNvSpPr>
            <a:spLocks noGrp="1"/>
          </p:cNvSpPr>
          <p:nvPr>
            <p:ph idx="1"/>
          </p:nvPr>
        </p:nvSpPr>
        <p:spPr/>
        <p:txBody>
          <a:bodyPr/>
          <a:lstStyle/>
          <a:p>
            <a:r>
              <a:rPr lang="en-US" dirty="0"/>
              <a:t>You must wash your hands before donning gloves and immediately after you remove them.</a:t>
            </a:r>
          </a:p>
          <a:p>
            <a:r>
              <a:rPr lang="en-US" dirty="0" err="1"/>
              <a:t>Pg</a:t>
            </a:r>
            <a:r>
              <a:rPr lang="en-US" dirty="0"/>
              <a:t> 291</a:t>
            </a:r>
          </a:p>
        </p:txBody>
      </p:sp>
      <p:pic>
        <p:nvPicPr>
          <p:cNvPr id="4" name="Picture 3"/>
          <p:cNvPicPr>
            <a:picLocks noChangeAspect="1"/>
          </p:cNvPicPr>
          <p:nvPr/>
        </p:nvPicPr>
        <p:blipFill>
          <a:blip r:embed="rId2"/>
          <a:stretch>
            <a:fillRect/>
          </a:stretch>
        </p:blipFill>
        <p:spPr>
          <a:xfrm>
            <a:off x="5362575" y="3432508"/>
            <a:ext cx="3635952" cy="2443360"/>
          </a:xfrm>
          <a:prstGeom prst="rect">
            <a:avLst/>
          </a:prstGeom>
        </p:spPr>
      </p:pic>
    </p:spTree>
    <p:extLst>
      <p:ext uri="{BB962C8B-B14F-4D97-AF65-F5344CB8AC3E}">
        <p14:creationId xmlns:p14="http://schemas.microsoft.com/office/powerpoint/2010/main" val="2660782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a:t>
            </a:r>
          </a:p>
        </p:txBody>
      </p:sp>
      <p:sp>
        <p:nvSpPr>
          <p:cNvPr id="3" name="Content Placeholder 2"/>
          <p:cNvSpPr>
            <a:spLocks noGrp="1"/>
          </p:cNvSpPr>
          <p:nvPr>
            <p:ph idx="1"/>
          </p:nvPr>
        </p:nvSpPr>
        <p:spPr/>
        <p:txBody>
          <a:bodyPr/>
          <a:lstStyle/>
          <a:p>
            <a:r>
              <a:rPr lang="en-US" dirty="0"/>
              <a:t>What are some examples?</a:t>
            </a:r>
          </a:p>
        </p:txBody>
      </p:sp>
    </p:spTree>
    <p:extLst>
      <p:ext uri="{BB962C8B-B14F-4D97-AF65-F5344CB8AC3E}">
        <p14:creationId xmlns:p14="http://schemas.microsoft.com/office/powerpoint/2010/main" val="125232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you wear</a:t>
            </a:r>
          </a:p>
        </p:txBody>
      </p:sp>
      <p:sp>
        <p:nvSpPr>
          <p:cNvPr id="3" name="Content Placeholder 2"/>
          <p:cNvSpPr>
            <a:spLocks noGrp="1"/>
          </p:cNvSpPr>
          <p:nvPr>
            <p:ph idx="1"/>
          </p:nvPr>
        </p:nvSpPr>
        <p:spPr/>
        <p:txBody>
          <a:bodyPr/>
          <a:lstStyle/>
          <a:p>
            <a:r>
              <a:rPr lang="en-US" dirty="0"/>
              <a:t>On your paper, write something that takes place in the dental office. Then write each piece of PPE you should wear.</a:t>
            </a:r>
          </a:p>
          <a:p>
            <a:r>
              <a:rPr lang="en-US" dirty="0"/>
              <a:t>Ex. Processing a x-ray- Gloves, Gown</a:t>
            </a:r>
          </a:p>
        </p:txBody>
      </p:sp>
    </p:spTree>
    <p:extLst>
      <p:ext uri="{BB962C8B-B14F-4D97-AF65-F5344CB8AC3E}">
        <p14:creationId xmlns:p14="http://schemas.microsoft.com/office/powerpoint/2010/main" val="2086453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a:t>
            </a:r>
          </a:p>
        </p:txBody>
      </p:sp>
      <p:sp>
        <p:nvSpPr>
          <p:cNvPr id="3" name="Content Placeholder 2"/>
          <p:cNvSpPr>
            <a:spLocks noGrp="1"/>
          </p:cNvSpPr>
          <p:nvPr>
            <p:ph idx="1"/>
          </p:nvPr>
        </p:nvSpPr>
        <p:spPr/>
        <p:txBody>
          <a:bodyPr/>
          <a:lstStyle/>
          <a:p>
            <a:r>
              <a:rPr lang="en-US" dirty="0"/>
              <a:t>Protective clothing should be made of fluid resistant material. Why?</a:t>
            </a:r>
          </a:p>
          <a:p>
            <a:r>
              <a:rPr lang="en-US" dirty="0"/>
              <a:t>Cover as much skin as possible</a:t>
            </a:r>
          </a:p>
          <a:p>
            <a:r>
              <a:rPr lang="en-US" dirty="0"/>
              <a:t>Sleeves should be tucked in gloves. Why?</a:t>
            </a:r>
          </a:p>
          <a:p>
            <a:endParaRPr lang="en-US" dirty="0"/>
          </a:p>
        </p:txBody>
      </p:sp>
    </p:spTree>
    <p:extLst>
      <p:ext uri="{BB962C8B-B14F-4D97-AF65-F5344CB8AC3E}">
        <p14:creationId xmlns:p14="http://schemas.microsoft.com/office/powerpoint/2010/main" val="2955704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Masks</a:t>
            </a:r>
          </a:p>
        </p:txBody>
      </p:sp>
      <p:sp>
        <p:nvSpPr>
          <p:cNvPr id="3" name="Content Placeholder 2"/>
          <p:cNvSpPr>
            <a:spLocks noGrp="1"/>
          </p:cNvSpPr>
          <p:nvPr>
            <p:ph idx="1"/>
          </p:nvPr>
        </p:nvSpPr>
        <p:spPr/>
        <p:txBody>
          <a:bodyPr/>
          <a:lstStyle/>
          <a:p>
            <a:r>
              <a:rPr lang="en-US" dirty="0"/>
              <a:t>Masks should be changed after each patient or when the mask gets wet.</a:t>
            </a:r>
          </a:p>
          <a:p>
            <a:r>
              <a:rPr lang="en-US" dirty="0"/>
              <a:t>Remember the outside of the mask is highly contaminated</a:t>
            </a:r>
          </a:p>
        </p:txBody>
      </p:sp>
    </p:spTree>
    <p:extLst>
      <p:ext uri="{BB962C8B-B14F-4D97-AF65-F5344CB8AC3E}">
        <p14:creationId xmlns:p14="http://schemas.microsoft.com/office/powerpoint/2010/main" val="63417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Infectious agent</a:t>
            </a:r>
          </a:p>
        </p:txBody>
      </p:sp>
      <p:sp>
        <p:nvSpPr>
          <p:cNvPr id="3" name="Content Placeholder 2"/>
          <p:cNvSpPr>
            <a:spLocks noGrp="1"/>
          </p:cNvSpPr>
          <p:nvPr>
            <p:ph idx="1"/>
          </p:nvPr>
        </p:nvSpPr>
        <p:spPr/>
        <p:txBody>
          <a:bodyPr/>
          <a:lstStyle/>
          <a:p>
            <a:r>
              <a:rPr lang="en-US" dirty="0"/>
              <a:t>A pathogen must be present in sufficient numbers to cause infection. The organism must be virulent(strength of the organism).</a:t>
            </a:r>
          </a:p>
        </p:txBody>
      </p:sp>
      <p:pic>
        <p:nvPicPr>
          <p:cNvPr id="4" name="Picture 3"/>
          <p:cNvPicPr>
            <a:picLocks noChangeAspect="1"/>
          </p:cNvPicPr>
          <p:nvPr/>
        </p:nvPicPr>
        <p:blipFill>
          <a:blip r:embed="rId2"/>
          <a:stretch>
            <a:fillRect/>
          </a:stretch>
        </p:blipFill>
        <p:spPr>
          <a:xfrm>
            <a:off x="7811366" y="3678382"/>
            <a:ext cx="3242138" cy="2339687"/>
          </a:xfrm>
          <a:prstGeom prst="rect">
            <a:avLst/>
          </a:prstGeom>
        </p:spPr>
      </p:pic>
    </p:spTree>
    <p:extLst>
      <p:ext uri="{BB962C8B-B14F-4D97-AF65-F5344CB8AC3E}">
        <p14:creationId xmlns:p14="http://schemas.microsoft.com/office/powerpoint/2010/main" val="2718484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Eyewear</a:t>
            </a:r>
          </a:p>
        </p:txBody>
      </p:sp>
      <p:sp>
        <p:nvSpPr>
          <p:cNvPr id="3" name="Content Placeholder 2"/>
          <p:cNvSpPr>
            <a:spLocks noGrp="1"/>
          </p:cNvSpPr>
          <p:nvPr>
            <p:ph idx="1"/>
          </p:nvPr>
        </p:nvSpPr>
        <p:spPr/>
        <p:txBody>
          <a:bodyPr/>
          <a:lstStyle/>
          <a:p>
            <a:r>
              <a:rPr lang="en-US" dirty="0"/>
              <a:t>Protects eyes from aerosol pathogens and flying debris. You should have coverage on the sides as well as the front.</a:t>
            </a:r>
          </a:p>
          <a:p>
            <a:r>
              <a:rPr lang="en-US" dirty="0"/>
              <a:t>2 types of eyewear 1. protective side shields 2. clear face shields</a:t>
            </a:r>
          </a:p>
          <a:p>
            <a:r>
              <a:rPr lang="en-US" dirty="0"/>
              <a:t>Patients should be provided with eyewear. Why?</a:t>
            </a:r>
          </a:p>
        </p:txBody>
      </p:sp>
    </p:spTree>
    <p:extLst>
      <p:ext uri="{BB962C8B-B14F-4D97-AF65-F5344CB8AC3E}">
        <p14:creationId xmlns:p14="http://schemas.microsoft.com/office/powerpoint/2010/main" val="1032975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Latex Allergy</a:t>
            </a:r>
          </a:p>
        </p:txBody>
      </p:sp>
      <p:sp>
        <p:nvSpPr>
          <p:cNvPr id="3" name="Content Placeholder 2"/>
          <p:cNvSpPr>
            <a:spLocks noGrp="1"/>
          </p:cNvSpPr>
          <p:nvPr>
            <p:ph idx="1"/>
          </p:nvPr>
        </p:nvSpPr>
        <p:spPr/>
        <p:txBody>
          <a:bodyPr/>
          <a:lstStyle/>
          <a:p>
            <a:r>
              <a:rPr lang="en-US" dirty="0"/>
              <a:t>The primary cause of death associated with latex allergies is anaphylaxis(closure of the airway)</a:t>
            </a:r>
          </a:p>
        </p:txBody>
      </p:sp>
    </p:spTree>
    <p:extLst>
      <p:ext uri="{BB962C8B-B14F-4D97-AF65-F5344CB8AC3E}">
        <p14:creationId xmlns:p14="http://schemas.microsoft.com/office/powerpoint/2010/main" val="973045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Latex sensitive pts</a:t>
            </a:r>
          </a:p>
        </p:txBody>
      </p:sp>
      <p:sp>
        <p:nvSpPr>
          <p:cNvPr id="3" name="Content Placeholder 2"/>
          <p:cNvSpPr>
            <a:spLocks noGrp="1"/>
          </p:cNvSpPr>
          <p:nvPr>
            <p:ph idx="1"/>
          </p:nvPr>
        </p:nvSpPr>
        <p:spPr/>
        <p:txBody>
          <a:bodyPr/>
          <a:lstStyle/>
          <a:p>
            <a:r>
              <a:rPr lang="en-US" dirty="0"/>
              <a:t>Vinyl/ non latex gloves and products</a:t>
            </a:r>
          </a:p>
        </p:txBody>
      </p:sp>
    </p:spTree>
    <p:extLst>
      <p:ext uri="{BB962C8B-B14F-4D97-AF65-F5344CB8AC3E}">
        <p14:creationId xmlns:p14="http://schemas.microsoft.com/office/powerpoint/2010/main" val="396952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Infectious or Regulated Waste(Biohazard)</a:t>
            </a:r>
          </a:p>
        </p:txBody>
      </p:sp>
      <p:sp>
        <p:nvSpPr>
          <p:cNvPr id="3" name="Content Placeholder 2"/>
          <p:cNvSpPr>
            <a:spLocks noGrp="1"/>
          </p:cNvSpPr>
          <p:nvPr>
            <p:ph idx="1"/>
          </p:nvPr>
        </p:nvSpPr>
        <p:spPr/>
        <p:txBody>
          <a:bodyPr/>
          <a:lstStyle/>
          <a:p>
            <a:r>
              <a:rPr lang="en-US" dirty="0"/>
              <a:t>Is contaminated waste capable of transmitting an infectious disease. Never dispose in general waste</a:t>
            </a:r>
          </a:p>
        </p:txBody>
      </p:sp>
    </p:spTree>
    <p:extLst>
      <p:ext uri="{BB962C8B-B14F-4D97-AF65-F5344CB8AC3E}">
        <p14:creationId xmlns:p14="http://schemas.microsoft.com/office/powerpoint/2010/main" val="388858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Saliva Ejectors</a:t>
            </a:r>
          </a:p>
        </p:txBody>
      </p:sp>
      <p:sp>
        <p:nvSpPr>
          <p:cNvPr id="3" name="Content Placeholder 2"/>
          <p:cNvSpPr>
            <a:spLocks noGrp="1"/>
          </p:cNvSpPr>
          <p:nvPr>
            <p:ph idx="1"/>
          </p:nvPr>
        </p:nvSpPr>
        <p:spPr/>
        <p:txBody>
          <a:bodyPr/>
          <a:lstStyle/>
          <a:p>
            <a:r>
              <a:rPr lang="en-US" dirty="0"/>
              <a:t>Backflow from low volume saliva ejectors occurs when the pressure in the patients mouth is less than that in the evacuator. This backflow can be a potential source of cross contamination between patients.</a:t>
            </a:r>
          </a:p>
        </p:txBody>
      </p:sp>
      <p:pic>
        <p:nvPicPr>
          <p:cNvPr id="4" name="Picture 3"/>
          <p:cNvPicPr>
            <a:picLocks noChangeAspect="1"/>
          </p:cNvPicPr>
          <p:nvPr/>
        </p:nvPicPr>
        <p:blipFill>
          <a:blip r:embed="rId2"/>
          <a:stretch>
            <a:fillRect/>
          </a:stretch>
        </p:blipFill>
        <p:spPr>
          <a:xfrm>
            <a:off x="4667249" y="4216400"/>
            <a:ext cx="2857500" cy="1485900"/>
          </a:xfrm>
          <a:prstGeom prst="rect">
            <a:avLst/>
          </a:prstGeom>
        </p:spPr>
      </p:pic>
      <p:pic>
        <p:nvPicPr>
          <p:cNvPr id="5" name="Picture 4"/>
          <p:cNvPicPr>
            <a:picLocks noChangeAspect="1"/>
          </p:cNvPicPr>
          <p:nvPr/>
        </p:nvPicPr>
        <p:blipFill>
          <a:blip r:embed="rId3"/>
          <a:stretch>
            <a:fillRect/>
          </a:stretch>
        </p:blipFill>
        <p:spPr>
          <a:xfrm>
            <a:off x="9086850" y="3997325"/>
            <a:ext cx="2019300" cy="1924050"/>
          </a:xfrm>
          <a:prstGeom prst="rect">
            <a:avLst/>
          </a:prstGeom>
        </p:spPr>
      </p:pic>
      <p:pic>
        <p:nvPicPr>
          <p:cNvPr id="6" name="Picture 5"/>
          <p:cNvPicPr>
            <a:picLocks noChangeAspect="1"/>
          </p:cNvPicPr>
          <p:nvPr/>
        </p:nvPicPr>
        <p:blipFill>
          <a:blip r:embed="rId4"/>
          <a:stretch>
            <a:fillRect/>
          </a:stretch>
        </p:blipFill>
        <p:spPr>
          <a:xfrm>
            <a:off x="1393248" y="3845069"/>
            <a:ext cx="2609850" cy="1952625"/>
          </a:xfrm>
          <a:prstGeom prst="rect">
            <a:avLst/>
          </a:prstGeom>
        </p:spPr>
      </p:pic>
    </p:spTree>
    <p:extLst>
      <p:ext uri="{BB962C8B-B14F-4D97-AF65-F5344CB8AC3E}">
        <p14:creationId xmlns:p14="http://schemas.microsoft.com/office/powerpoint/2010/main" val="3296535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 procedural Mouth rinse</a:t>
            </a:r>
          </a:p>
        </p:txBody>
      </p:sp>
      <p:sp>
        <p:nvSpPr>
          <p:cNvPr id="3" name="Content Placeholder 2"/>
          <p:cNvSpPr>
            <a:spLocks noGrp="1"/>
          </p:cNvSpPr>
          <p:nvPr>
            <p:ph idx="1"/>
          </p:nvPr>
        </p:nvSpPr>
        <p:spPr/>
        <p:txBody>
          <a:bodyPr/>
          <a:lstStyle/>
          <a:p>
            <a:r>
              <a:rPr lang="en-US" dirty="0"/>
              <a:t>Rinsing with a antimicrobial rinse before a procedure. It is intended to reduce the number of organisms released during the dental procedure</a:t>
            </a:r>
          </a:p>
        </p:txBody>
      </p:sp>
      <p:pic>
        <p:nvPicPr>
          <p:cNvPr id="5" name="Picture 4"/>
          <p:cNvPicPr>
            <a:picLocks noChangeAspect="1"/>
          </p:cNvPicPr>
          <p:nvPr/>
        </p:nvPicPr>
        <p:blipFill>
          <a:blip r:embed="rId2"/>
          <a:stretch>
            <a:fillRect/>
          </a:stretch>
        </p:blipFill>
        <p:spPr>
          <a:xfrm>
            <a:off x="4431850" y="3366656"/>
            <a:ext cx="2143259" cy="2930236"/>
          </a:xfrm>
          <a:prstGeom prst="rect">
            <a:avLst/>
          </a:prstGeom>
        </p:spPr>
      </p:pic>
      <p:pic>
        <p:nvPicPr>
          <p:cNvPr id="6" name="Picture 5"/>
          <p:cNvPicPr>
            <a:picLocks noChangeAspect="1"/>
          </p:cNvPicPr>
          <p:nvPr/>
        </p:nvPicPr>
        <p:blipFill>
          <a:blip r:embed="rId3"/>
          <a:stretch>
            <a:fillRect/>
          </a:stretch>
        </p:blipFill>
        <p:spPr>
          <a:xfrm>
            <a:off x="7728239" y="3579274"/>
            <a:ext cx="2776970" cy="2504999"/>
          </a:xfrm>
          <a:prstGeom prst="rect">
            <a:avLst/>
          </a:prstGeom>
        </p:spPr>
      </p:pic>
    </p:spTree>
    <p:extLst>
      <p:ext uri="{BB962C8B-B14F-4D97-AF65-F5344CB8AC3E}">
        <p14:creationId xmlns:p14="http://schemas.microsoft.com/office/powerpoint/2010/main" val="895337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 tuberculosis</a:t>
            </a:r>
          </a:p>
        </p:txBody>
      </p:sp>
      <p:sp>
        <p:nvSpPr>
          <p:cNvPr id="3" name="Content Placeholder 2"/>
          <p:cNvSpPr>
            <a:spLocks noGrp="1"/>
          </p:cNvSpPr>
          <p:nvPr>
            <p:ph idx="1"/>
          </p:nvPr>
        </p:nvSpPr>
        <p:spPr/>
        <p:txBody>
          <a:bodyPr/>
          <a:lstStyle/>
          <a:p>
            <a:r>
              <a:rPr lang="en-US" dirty="0"/>
              <a:t>The microorganism that causes TB. It is spread by airborne infective particles when the patient sneezes, coughs, or even speaks. The particles can remain in the air for hours. Infection occurs when the bacteria is inhaled by a susceptible host and then travels to the lungs. This bacteria can remain alive in the lungs for years(latent TB)</a:t>
            </a:r>
          </a:p>
        </p:txBody>
      </p:sp>
    </p:spTree>
    <p:extLst>
      <p:ext uri="{BB962C8B-B14F-4D97-AF65-F5344CB8AC3E}">
        <p14:creationId xmlns:p14="http://schemas.microsoft.com/office/powerpoint/2010/main" val="91675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First Aid After an exposure Incident</a:t>
            </a:r>
          </a:p>
        </p:txBody>
      </p:sp>
      <p:sp>
        <p:nvSpPr>
          <p:cNvPr id="3" name="Content Placeholder 2"/>
          <p:cNvSpPr>
            <a:spLocks noGrp="1"/>
          </p:cNvSpPr>
          <p:nvPr>
            <p:ph idx="1"/>
          </p:nvPr>
        </p:nvSpPr>
        <p:spPr/>
        <p:txBody>
          <a:bodyPr/>
          <a:lstStyle/>
          <a:p>
            <a:r>
              <a:rPr lang="en-US" dirty="0"/>
              <a:t>Pg. 307</a:t>
            </a:r>
          </a:p>
        </p:txBody>
      </p:sp>
    </p:spTree>
    <p:extLst>
      <p:ext uri="{BB962C8B-B14F-4D97-AF65-F5344CB8AC3E}">
        <p14:creationId xmlns:p14="http://schemas.microsoft.com/office/powerpoint/2010/main" val="1394481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Handwashing before gloving</a:t>
            </a:r>
          </a:p>
        </p:txBody>
      </p:sp>
      <p:sp>
        <p:nvSpPr>
          <p:cNvPr id="3" name="Content Placeholder 2"/>
          <p:cNvSpPr>
            <a:spLocks noGrp="1"/>
          </p:cNvSpPr>
          <p:nvPr>
            <p:ph idx="1"/>
          </p:nvPr>
        </p:nvSpPr>
        <p:spPr/>
        <p:txBody>
          <a:bodyPr/>
          <a:lstStyle/>
          <a:p>
            <a:r>
              <a:rPr lang="en-US" dirty="0"/>
              <a:t>Pg.308</a:t>
            </a:r>
          </a:p>
        </p:txBody>
      </p:sp>
    </p:spTree>
    <p:extLst>
      <p:ext uri="{BB962C8B-B14F-4D97-AF65-F5344CB8AC3E}">
        <p14:creationId xmlns:p14="http://schemas.microsoft.com/office/powerpoint/2010/main" val="4033002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Alcohol based hand rubs</a:t>
            </a:r>
          </a:p>
        </p:txBody>
      </p:sp>
      <p:sp>
        <p:nvSpPr>
          <p:cNvPr id="3" name="Content Placeholder 2"/>
          <p:cNvSpPr>
            <a:spLocks noGrp="1"/>
          </p:cNvSpPr>
          <p:nvPr>
            <p:ph idx="1"/>
          </p:nvPr>
        </p:nvSpPr>
        <p:spPr/>
        <p:txBody>
          <a:bodyPr/>
          <a:lstStyle/>
          <a:p>
            <a:r>
              <a:rPr lang="en-US" dirty="0" err="1"/>
              <a:t>Pg</a:t>
            </a:r>
            <a:r>
              <a:rPr lang="en-US" dirty="0"/>
              <a:t> 309</a:t>
            </a:r>
          </a:p>
        </p:txBody>
      </p:sp>
    </p:spTree>
    <p:extLst>
      <p:ext uri="{BB962C8B-B14F-4D97-AF65-F5344CB8AC3E}">
        <p14:creationId xmlns:p14="http://schemas.microsoft.com/office/powerpoint/2010/main" val="47376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a:t>
            </a:r>
          </a:p>
        </p:txBody>
      </p:sp>
      <p:sp>
        <p:nvSpPr>
          <p:cNvPr id="3" name="Content Placeholder 2"/>
          <p:cNvSpPr>
            <a:spLocks noGrp="1"/>
          </p:cNvSpPr>
          <p:nvPr>
            <p:ph idx="1"/>
          </p:nvPr>
        </p:nvSpPr>
        <p:spPr/>
        <p:txBody>
          <a:bodyPr/>
          <a:lstStyle/>
          <a:p>
            <a:r>
              <a:rPr lang="en-US" dirty="0"/>
              <a:t>A place where microorganisms normally live and reproduce. Ex. Humans, food, water, animals and BIOBURDEN( organic materials such as blood and saliva).</a:t>
            </a:r>
          </a:p>
        </p:txBody>
      </p:sp>
      <p:pic>
        <p:nvPicPr>
          <p:cNvPr id="4" name="Picture 3"/>
          <p:cNvPicPr>
            <a:picLocks noChangeAspect="1"/>
          </p:cNvPicPr>
          <p:nvPr/>
        </p:nvPicPr>
        <p:blipFill>
          <a:blip r:embed="rId2"/>
          <a:stretch>
            <a:fillRect/>
          </a:stretch>
        </p:blipFill>
        <p:spPr>
          <a:xfrm>
            <a:off x="8229166" y="3330488"/>
            <a:ext cx="1901971" cy="2662760"/>
          </a:xfrm>
          <a:prstGeom prst="rect">
            <a:avLst/>
          </a:prstGeom>
        </p:spPr>
      </p:pic>
    </p:spTree>
    <p:extLst>
      <p:ext uri="{BB962C8B-B14F-4D97-AF65-F5344CB8AC3E}">
        <p14:creationId xmlns:p14="http://schemas.microsoft.com/office/powerpoint/2010/main" val="2750154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on/Removing PPE</a:t>
            </a:r>
          </a:p>
        </p:txBody>
      </p:sp>
      <p:sp>
        <p:nvSpPr>
          <p:cNvPr id="3" name="Content Placeholder 2"/>
          <p:cNvSpPr>
            <a:spLocks noGrp="1"/>
          </p:cNvSpPr>
          <p:nvPr>
            <p:ph idx="1"/>
          </p:nvPr>
        </p:nvSpPr>
        <p:spPr/>
        <p:txBody>
          <a:bodyPr/>
          <a:lstStyle/>
          <a:p>
            <a:r>
              <a:rPr lang="en-US" dirty="0"/>
              <a:t>Pg. 311-313</a:t>
            </a:r>
          </a:p>
        </p:txBody>
      </p:sp>
    </p:spTree>
    <p:extLst>
      <p:ext uri="{BB962C8B-B14F-4D97-AF65-F5344CB8AC3E}">
        <p14:creationId xmlns:p14="http://schemas.microsoft.com/office/powerpoint/2010/main" val="346915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Disinfecting an Alginate Impression</a:t>
            </a:r>
          </a:p>
        </p:txBody>
      </p:sp>
      <p:sp>
        <p:nvSpPr>
          <p:cNvPr id="3" name="Content Placeholder 2"/>
          <p:cNvSpPr>
            <a:spLocks noGrp="1"/>
          </p:cNvSpPr>
          <p:nvPr>
            <p:ph idx="1"/>
          </p:nvPr>
        </p:nvSpPr>
        <p:spPr/>
        <p:txBody>
          <a:bodyPr/>
          <a:lstStyle/>
          <a:p>
            <a:r>
              <a:rPr lang="en-US" dirty="0"/>
              <a:t>Pg.313</a:t>
            </a:r>
          </a:p>
        </p:txBody>
      </p:sp>
    </p:spTree>
    <p:extLst>
      <p:ext uri="{BB962C8B-B14F-4D97-AF65-F5344CB8AC3E}">
        <p14:creationId xmlns:p14="http://schemas.microsoft.com/office/powerpoint/2010/main" val="213563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512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 of Exit</a:t>
            </a:r>
          </a:p>
        </p:txBody>
      </p:sp>
      <p:pic>
        <p:nvPicPr>
          <p:cNvPr id="4" name="Content Placeholder 3"/>
          <p:cNvPicPr>
            <a:picLocks noGrp="1" noChangeAspect="1"/>
          </p:cNvPicPr>
          <p:nvPr>
            <p:ph idx="1"/>
          </p:nvPr>
        </p:nvPicPr>
        <p:blipFill>
          <a:blip r:embed="rId2"/>
          <a:stretch>
            <a:fillRect/>
          </a:stretch>
        </p:blipFill>
        <p:spPr>
          <a:xfrm>
            <a:off x="4815321" y="2605513"/>
            <a:ext cx="3154506" cy="3222344"/>
          </a:xfrm>
          <a:prstGeom prst="rect">
            <a:avLst/>
          </a:prstGeom>
        </p:spPr>
      </p:pic>
    </p:spTree>
    <p:extLst>
      <p:ext uri="{BB962C8B-B14F-4D97-AF65-F5344CB8AC3E}">
        <p14:creationId xmlns:p14="http://schemas.microsoft.com/office/powerpoint/2010/main" val="10159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 of Transmission</a:t>
            </a:r>
          </a:p>
        </p:txBody>
      </p:sp>
      <p:sp>
        <p:nvSpPr>
          <p:cNvPr id="3" name="Content Placeholder 2"/>
          <p:cNvSpPr>
            <a:spLocks noGrp="1"/>
          </p:cNvSpPr>
          <p:nvPr>
            <p:ph idx="1"/>
          </p:nvPr>
        </p:nvSpPr>
        <p:spPr/>
        <p:txBody>
          <a:bodyPr/>
          <a:lstStyle/>
          <a:p>
            <a:r>
              <a:rPr lang="en-US" dirty="0"/>
              <a:t>How the infection will be carried to the new host</a:t>
            </a:r>
          </a:p>
        </p:txBody>
      </p:sp>
      <p:pic>
        <p:nvPicPr>
          <p:cNvPr id="6" name="Picture 5"/>
          <p:cNvPicPr>
            <a:picLocks noChangeAspect="1"/>
          </p:cNvPicPr>
          <p:nvPr/>
        </p:nvPicPr>
        <p:blipFill>
          <a:blip r:embed="rId2"/>
          <a:stretch>
            <a:fillRect/>
          </a:stretch>
        </p:blipFill>
        <p:spPr>
          <a:xfrm>
            <a:off x="6719454" y="3044536"/>
            <a:ext cx="4516581" cy="3387436"/>
          </a:xfrm>
          <a:prstGeom prst="rect">
            <a:avLst/>
          </a:prstGeom>
        </p:spPr>
      </p:pic>
    </p:spTree>
    <p:extLst>
      <p:ext uri="{BB962C8B-B14F-4D97-AF65-F5344CB8AC3E}">
        <p14:creationId xmlns:p14="http://schemas.microsoft.com/office/powerpoint/2010/main" val="16235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Portal of entry</a:t>
            </a:r>
          </a:p>
        </p:txBody>
      </p:sp>
      <p:sp>
        <p:nvSpPr>
          <p:cNvPr id="3" name="Content Placeholder 2"/>
          <p:cNvSpPr>
            <a:spLocks noGrp="1"/>
          </p:cNvSpPr>
          <p:nvPr>
            <p:ph idx="1"/>
          </p:nvPr>
        </p:nvSpPr>
        <p:spPr/>
        <p:txBody>
          <a:bodyPr/>
          <a:lstStyle/>
          <a:p>
            <a:r>
              <a:rPr lang="en-US" dirty="0"/>
              <a:t>A means of entering the body. That can be the mouth, nose, break in the skin by a needle stick, a cut, or even a bite.</a:t>
            </a:r>
          </a:p>
        </p:txBody>
      </p:sp>
      <p:pic>
        <p:nvPicPr>
          <p:cNvPr id="5" name="Picture 4"/>
          <p:cNvPicPr>
            <a:picLocks noChangeAspect="1"/>
          </p:cNvPicPr>
          <p:nvPr/>
        </p:nvPicPr>
        <p:blipFill>
          <a:blip r:embed="rId2"/>
          <a:stretch>
            <a:fillRect/>
          </a:stretch>
        </p:blipFill>
        <p:spPr>
          <a:xfrm>
            <a:off x="7542501" y="3127117"/>
            <a:ext cx="2630199" cy="2491767"/>
          </a:xfrm>
          <a:prstGeom prst="rect">
            <a:avLst/>
          </a:prstGeom>
        </p:spPr>
      </p:pic>
    </p:spTree>
    <p:extLst>
      <p:ext uri="{BB962C8B-B14F-4D97-AF65-F5344CB8AC3E}">
        <p14:creationId xmlns:p14="http://schemas.microsoft.com/office/powerpoint/2010/main" val="95977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Susceptible Host</a:t>
            </a:r>
          </a:p>
        </p:txBody>
      </p:sp>
      <p:sp>
        <p:nvSpPr>
          <p:cNvPr id="3" name="Content Placeholder 2"/>
          <p:cNvSpPr>
            <a:spLocks noGrp="1"/>
          </p:cNvSpPr>
          <p:nvPr>
            <p:ph idx="1"/>
          </p:nvPr>
        </p:nvSpPr>
        <p:spPr/>
        <p:txBody>
          <a:bodyPr/>
          <a:lstStyle/>
          <a:p>
            <a:r>
              <a:rPr lang="en-US" dirty="0"/>
              <a:t>A person who is unable to resist infection by a particular pathogen.</a:t>
            </a:r>
          </a:p>
        </p:txBody>
      </p:sp>
      <p:pic>
        <p:nvPicPr>
          <p:cNvPr id="4" name="Picture 3"/>
          <p:cNvPicPr>
            <a:picLocks noChangeAspect="1"/>
          </p:cNvPicPr>
          <p:nvPr/>
        </p:nvPicPr>
        <p:blipFill>
          <a:blip r:embed="rId2"/>
          <a:stretch>
            <a:fillRect/>
          </a:stretch>
        </p:blipFill>
        <p:spPr>
          <a:xfrm>
            <a:off x="7711786" y="3760210"/>
            <a:ext cx="2857500" cy="1914525"/>
          </a:xfrm>
          <a:prstGeom prst="rect">
            <a:avLst/>
          </a:prstGeom>
        </p:spPr>
      </p:pic>
      <p:pic>
        <p:nvPicPr>
          <p:cNvPr id="5" name="Picture 4"/>
          <p:cNvPicPr>
            <a:picLocks noChangeAspect="1"/>
          </p:cNvPicPr>
          <p:nvPr/>
        </p:nvPicPr>
        <p:blipFill>
          <a:blip r:embed="rId3"/>
          <a:stretch>
            <a:fillRect/>
          </a:stretch>
        </p:blipFill>
        <p:spPr>
          <a:xfrm>
            <a:off x="1701078" y="3268436"/>
            <a:ext cx="2070822" cy="2690750"/>
          </a:xfrm>
          <a:prstGeom prst="rect">
            <a:avLst/>
          </a:prstGeom>
        </p:spPr>
      </p:pic>
      <p:pic>
        <p:nvPicPr>
          <p:cNvPr id="6" name="Picture 5"/>
          <p:cNvPicPr>
            <a:picLocks noChangeAspect="1"/>
          </p:cNvPicPr>
          <p:nvPr/>
        </p:nvPicPr>
        <p:blipFill>
          <a:blip r:embed="rId4"/>
          <a:stretch>
            <a:fillRect/>
          </a:stretch>
        </p:blipFill>
        <p:spPr>
          <a:xfrm>
            <a:off x="4417868" y="3760210"/>
            <a:ext cx="2647950" cy="1762125"/>
          </a:xfrm>
          <a:prstGeom prst="rect">
            <a:avLst/>
          </a:prstGeom>
        </p:spPr>
      </p:pic>
    </p:spTree>
    <p:extLst>
      <p:ext uri="{BB962C8B-B14F-4D97-AF65-F5344CB8AC3E}">
        <p14:creationId xmlns:p14="http://schemas.microsoft.com/office/powerpoint/2010/main" val="179693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infection</a:t>
            </a:r>
            <a:br>
              <a:rPr lang="en-US" dirty="0"/>
            </a:br>
            <a:endParaRPr lang="en-US" dirty="0"/>
          </a:p>
        </p:txBody>
      </p:sp>
      <p:sp>
        <p:nvSpPr>
          <p:cNvPr id="3" name="Content Placeholder 2"/>
          <p:cNvSpPr>
            <a:spLocks noGrp="1"/>
          </p:cNvSpPr>
          <p:nvPr>
            <p:ph idx="1"/>
          </p:nvPr>
        </p:nvSpPr>
        <p:spPr/>
        <p:txBody>
          <a:bodyPr/>
          <a:lstStyle/>
          <a:p>
            <a:r>
              <a:rPr lang="en-US" dirty="0"/>
              <a:t>Acute- symptoms are severe and appear soon after the initial infection. Short duration.</a:t>
            </a:r>
          </a:p>
          <a:p>
            <a:r>
              <a:rPr lang="en-US" dirty="0"/>
              <a:t>Chronic- microorganism is present for a long duration, maybe life. May be asymptomatic.</a:t>
            </a:r>
          </a:p>
          <a:p>
            <a:r>
              <a:rPr lang="en-US" dirty="0"/>
              <a:t>Latent- persistent infection where symptoms come and go. (Cold Sores)</a:t>
            </a:r>
          </a:p>
          <a:p>
            <a:endParaRPr lang="en-US" dirty="0"/>
          </a:p>
        </p:txBody>
      </p:sp>
    </p:spTree>
    <p:extLst>
      <p:ext uri="{BB962C8B-B14F-4D97-AF65-F5344CB8AC3E}">
        <p14:creationId xmlns:p14="http://schemas.microsoft.com/office/powerpoint/2010/main" val="16045884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1918</TotalTime>
  <Words>818</Words>
  <Application>Microsoft Office PowerPoint</Application>
  <PresentationFormat>Widescreen</PresentationFormat>
  <Paragraphs>90</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Garamond</vt:lpstr>
      <vt:lpstr>Organic</vt:lpstr>
      <vt:lpstr>Dental Safety</vt:lpstr>
      <vt:lpstr>Chain of infection</vt:lpstr>
      <vt:lpstr>Infectious agent</vt:lpstr>
      <vt:lpstr>Reservoir</vt:lpstr>
      <vt:lpstr>Portal of Exit</vt:lpstr>
      <vt:lpstr>Mode of Transmission</vt:lpstr>
      <vt:lpstr>Portal of entry</vt:lpstr>
      <vt:lpstr>Susceptible Host</vt:lpstr>
      <vt:lpstr>Types of infection </vt:lpstr>
      <vt:lpstr>PowerPoint Presentation</vt:lpstr>
      <vt:lpstr>Modes of disease transmission</vt:lpstr>
      <vt:lpstr>Direct transmission</vt:lpstr>
      <vt:lpstr>Indirect trans.</vt:lpstr>
      <vt:lpstr>Airborne Trans. </vt:lpstr>
      <vt:lpstr>Aerosol, Spray, Spatter(size of the droplet)</vt:lpstr>
      <vt:lpstr>Parenteral</vt:lpstr>
      <vt:lpstr>Bloodborne Transmission</vt:lpstr>
      <vt:lpstr>Food and Water Trans</vt:lpstr>
      <vt:lpstr>Fecal -Oral</vt:lpstr>
      <vt:lpstr>Immune System</vt:lpstr>
      <vt:lpstr>Disease Transmission in the Dental Office</vt:lpstr>
      <vt:lpstr>Standard and Universal Precaution</vt:lpstr>
      <vt:lpstr>Occupational Exposure</vt:lpstr>
      <vt:lpstr>Sharps containers</vt:lpstr>
      <vt:lpstr>Handwashing</vt:lpstr>
      <vt:lpstr>PPE</vt:lpstr>
      <vt:lpstr>What should you wear</vt:lpstr>
      <vt:lpstr>PPE</vt:lpstr>
      <vt:lpstr>Masks</vt:lpstr>
      <vt:lpstr>Eyewear</vt:lpstr>
      <vt:lpstr>Latex Allergy</vt:lpstr>
      <vt:lpstr>Latex sensitive pts</vt:lpstr>
      <vt:lpstr>Infectious or Regulated Waste(Biohazard)</vt:lpstr>
      <vt:lpstr>Saliva Ejectors</vt:lpstr>
      <vt:lpstr>Pre procedural Mouth rinse</vt:lpstr>
      <vt:lpstr>M. tuberculosis</vt:lpstr>
      <vt:lpstr>Applying First Aid After an exposure Incident</vt:lpstr>
      <vt:lpstr>Handwashing before gloving</vt:lpstr>
      <vt:lpstr>Applying Alcohol based hand rubs</vt:lpstr>
      <vt:lpstr>Putting on/Removing PPE</vt:lpstr>
      <vt:lpstr>Disinfecting an Alginate Impression</vt:lpstr>
      <vt:lpstr>PowerPoint Presentation</vt:lpstr>
    </vt:vector>
  </TitlesOfParts>
  <Company>Rutherford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Safety</dc:title>
  <dc:creator>Alonna Smith</dc:creator>
  <cp:lastModifiedBy>Alonna Smith</cp:lastModifiedBy>
  <cp:revision>15</cp:revision>
  <dcterms:created xsi:type="dcterms:W3CDTF">2017-08-10T12:53:25Z</dcterms:created>
  <dcterms:modified xsi:type="dcterms:W3CDTF">2023-07-29T23:45:22Z</dcterms:modified>
</cp:coreProperties>
</file>